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79" r:id="rId3"/>
    <p:sldId id="259" r:id="rId4"/>
    <p:sldId id="262" r:id="rId5"/>
    <p:sldId id="281" r:id="rId6"/>
    <p:sldId id="264" r:id="rId7"/>
    <p:sldId id="280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5" autoAdjust="0"/>
  </p:normalViewPr>
  <p:slideViewPr>
    <p:cSldViewPr snapToGrid="0">
      <p:cViewPr varScale="1">
        <p:scale>
          <a:sx n="109" d="100"/>
          <a:sy n="109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08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29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2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0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7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297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1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7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3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9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1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5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199E9-289C-3CE3-EA97-B5331BFEE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00" y="1233377"/>
            <a:ext cx="4267199" cy="2671428"/>
          </a:xfrm>
        </p:spPr>
        <p:txBody>
          <a:bodyPr anchor="b">
            <a:noAutofit/>
          </a:bodyPr>
          <a:lstStyle/>
          <a:p>
            <a:pPr algn="ctr"/>
            <a:r>
              <a:rPr lang="en-GB" sz="6600" dirty="0"/>
              <a:t>Deca u </a:t>
            </a:r>
            <a:r>
              <a:rPr lang="sr-Latn-RS" sz="6600" dirty="0"/>
              <a:t>uličnoj situaciji</a:t>
            </a:r>
            <a:endParaRPr lang="en-GB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7B86D-A79B-DFB9-CB83-618AB081A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019" y="6039295"/>
            <a:ext cx="5794743" cy="663701"/>
          </a:xfrm>
        </p:spPr>
        <p:txBody>
          <a:bodyPr anchor="t">
            <a:noAutofit/>
          </a:bodyPr>
          <a:lstStyle/>
          <a:p>
            <a:r>
              <a:rPr lang="sr-Latn-RS" sz="2000" i="1" spc="100" dirty="0">
                <a:latin typeface="+mj-lt"/>
                <a:ea typeface="+mj-ea"/>
                <a:cs typeface="+mj-cs"/>
              </a:rPr>
              <a:t>Mina Medić, koordinatorka usluge Svratište</a:t>
            </a:r>
          </a:p>
          <a:p>
            <a:r>
              <a:rPr lang="sr-Latn-RS" sz="2000" i="1" spc="100" dirty="0">
                <a:latin typeface="+mj-lt"/>
                <a:ea typeface="+mj-ea"/>
                <a:cs typeface="+mj-cs"/>
              </a:rPr>
              <a:t>Decembar 2022.</a:t>
            </a:r>
          </a:p>
          <a:p>
            <a:endParaRPr lang="sr-Latn-RS" sz="2000" i="1" spc="100" dirty="0">
              <a:latin typeface="+mj-lt"/>
              <a:ea typeface="+mj-ea"/>
              <a:cs typeface="+mj-cs"/>
            </a:endParaRPr>
          </a:p>
          <a:p>
            <a:endParaRPr lang="en-GB" sz="2000" i="1" spc="100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924800" cy="59436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057B86D-A79B-DFB9-CB83-618AB081A26F}"/>
              </a:ext>
            </a:extLst>
          </p:cNvPr>
          <p:cNvSpPr txBox="1">
            <a:spLocks/>
          </p:cNvSpPr>
          <p:nvPr/>
        </p:nvSpPr>
        <p:spPr>
          <a:xfrm>
            <a:off x="7924800" y="4268506"/>
            <a:ext cx="4267199" cy="66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sz="2400" i="1" spc="100" dirty="0">
                <a:latin typeface="+mj-lt"/>
                <a:ea typeface="+mj-ea"/>
                <a:cs typeface="+mj-cs"/>
              </a:rPr>
              <a:t>Centar</a:t>
            </a:r>
            <a:r>
              <a:rPr lang="en-GB" sz="2400" i="1" spc="100" dirty="0">
                <a:latin typeface="+mj-lt"/>
                <a:ea typeface="+mj-ea"/>
                <a:cs typeface="+mj-cs"/>
              </a:rPr>
              <a:t> za </a:t>
            </a:r>
            <a:r>
              <a:rPr lang="sr-Latn-RS" sz="2400" i="1" spc="100" dirty="0">
                <a:latin typeface="+mj-lt"/>
                <a:ea typeface="+mj-ea"/>
                <a:cs typeface="+mj-cs"/>
              </a:rPr>
              <a:t>integraciju</a:t>
            </a:r>
            <a:r>
              <a:rPr lang="en-GB" sz="2400" i="1" spc="1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i="1" spc="100" dirty="0">
                <a:latin typeface="+mj-lt"/>
                <a:ea typeface="+mj-ea"/>
                <a:cs typeface="+mj-cs"/>
              </a:rPr>
              <a:t>mladih </a:t>
            </a:r>
          </a:p>
          <a:p>
            <a:pPr algn="ctr"/>
            <a:r>
              <a:rPr lang="sr-Latn-RS" sz="2400" i="1" spc="100" dirty="0">
                <a:latin typeface="+mj-lt"/>
                <a:ea typeface="+mj-ea"/>
                <a:cs typeface="+mj-cs"/>
              </a:rPr>
              <a:t>(CIM)</a:t>
            </a:r>
          </a:p>
          <a:p>
            <a:endParaRPr lang="en-GB" sz="2400" i="1" spc="1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6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r="6168"/>
          <a:stretch>
            <a:fillRect/>
          </a:stretch>
        </p:blipFill>
        <p:spPr>
          <a:xfrm>
            <a:off x="4603979" y="692189"/>
            <a:ext cx="7428075" cy="565534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94754" y="2644772"/>
            <a:ext cx="3831336" cy="3370520"/>
          </a:xfrm>
        </p:spPr>
        <p:txBody>
          <a:bodyPr>
            <a:no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sr-Latn-RS" b="1" i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Osnovan 2004. godine</a:t>
            </a:r>
            <a:endParaRPr lang="en-GB" b="1" i="1" spc="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sr-Latn-RS" b="1" i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Jedinstvena, nezavisna, neprofitna  organizacija</a:t>
            </a:r>
            <a:endParaRPr lang="en-GB" b="1" i="1" spc="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sr-Latn-RS" b="1" i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Licencirana usluga Svratište</a:t>
            </a:r>
            <a:endParaRPr lang="en-GB" b="1" i="1" spc="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sr-Latn-RS" b="1" i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 obrazovanja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sr-Latn-RS" b="1" i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 zapošljavanja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sr-Latn-RS" b="1" i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Kafebar 16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sr-Latn-RS" b="1" i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 podrške deci izbeglicama i migrantima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47" y="1028017"/>
            <a:ext cx="1288619" cy="125707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77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3FA7D2-7F09-CFF5-5BC8-756B2A6BD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80" b="475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18C4-F0A5-ADA8-79B1-80B204F2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43000"/>
            <a:ext cx="457200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r-Latn-RS" sz="4700">
                <a:solidFill>
                  <a:srgbClr val="FFFFFF"/>
                </a:solidFill>
              </a:rPr>
              <a:t>Životne okolnosti i karakteristike dece u uličnoj situaciji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95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E2C1F-220F-A6A0-B55F-14F81E473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947" y="2046000"/>
            <a:ext cx="5312254" cy="3420651"/>
          </a:xfrm>
        </p:spPr>
        <p:txBody>
          <a:bodyPr>
            <a:noAutofit/>
          </a:bodyPr>
          <a:lstStyle/>
          <a:p>
            <a:pPr marL="468630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Neformalna naselja</a:t>
            </a:r>
          </a:p>
          <a:p>
            <a:pPr marL="468630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Uslovi života</a:t>
            </a:r>
          </a:p>
          <a:p>
            <a:pPr marL="468630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CIM statistika za 30 naselja</a:t>
            </a:r>
          </a:p>
          <a:p>
            <a:pPr lvl="1">
              <a:lnSpc>
                <a:spcPct val="100000"/>
              </a:lnSpc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- 1.127 porodica</a:t>
            </a:r>
          </a:p>
          <a:p>
            <a:pPr lvl="1">
              <a:lnSpc>
                <a:spcPct val="100000"/>
              </a:lnSpc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- 1.336 odraslih</a:t>
            </a:r>
          </a:p>
          <a:p>
            <a:pPr lvl="1">
              <a:lnSpc>
                <a:spcPct val="100000"/>
              </a:lnSpc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- 1.963 dece </a:t>
            </a:r>
          </a:p>
          <a:p>
            <a:pPr marL="468630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Etnička struktura stanovnika</a:t>
            </a:r>
          </a:p>
          <a:p>
            <a:pPr marL="468630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Socijalne karakteristike</a:t>
            </a:r>
          </a:p>
          <a:p>
            <a:pPr marL="468630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sr-Latn-RS" sz="2000" b="1" i="0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Demografske karakteristike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2" y="1488557"/>
            <a:ext cx="7317845" cy="45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3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B2204-7DC4-B0B3-61CE-1FA6B7BFF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658011"/>
            <a:ext cx="5312254" cy="1540106"/>
          </a:xfrm>
        </p:spPr>
        <p:txBody>
          <a:bodyPr>
            <a:normAutofit/>
          </a:bodyPr>
          <a:lstStyle/>
          <a:p>
            <a:r>
              <a:rPr lang="sr-Latn-RS" sz="5100" dirty="0"/>
              <a:t>Život dece u uličnoj situaciji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E2C1F-220F-A6A0-B55F-14F81E473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279" y="2621663"/>
            <a:ext cx="5312254" cy="342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r-Latn-RS" b="1" spc="100" dirty="0">
                <a:latin typeface="+mj-lt"/>
                <a:ea typeface="+mj-ea"/>
                <a:cs typeface="+mj-cs"/>
              </a:rPr>
              <a:t>Siromaštvo</a:t>
            </a:r>
          </a:p>
          <a:p>
            <a:pPr>
              <a:lnSpc>
                <a:spcPct val="100000"/>
              </a:lnSpc>
            </a:pPr>
            <a:r>
              <a:rPr lang="sr-Latn-RS" b="1" spc="100" dirty="0">
                <a:latin typeface="+mj-lt"/>
                <a:ea typeface="+mj-ea"/>
                <a:cs typeface="+mj-cs"/>
              </a:rPr>
              <a:t>Veza sa ulicom 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sr-Latn-RS" sz="2000" b="1" i="0" spc="100" dirty="0">
                <a:latin typeface="+mj-lt"/>
                <a:ea typeface="+mj-ea"/>
                <a:cs typeface="+mj-cs"/>
              </a:rPr>
              <a:t> prosjačenje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sr-Latn-RS" sz="2000" b="1" i="0" spc="100" dirty="0">
                <a:latin typeface="+mj-lt"/>
                <a:ea typeface="+mj-ea"/>
                <a:cs typeface="+mj-cs"/>
              </a:rPr>
              <a:t> sakupljanje sekundarnih sirovina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sr-Latn-RS" sz="2000" b="1" i="0" spc="100" dirty="0">
                <a:latin typeface="+mj-lt"/>
                <a:ea typeface="+mj-ea"/>
                <a:cs typeface="+mj-cs"/>
              </a:rPr>
              <a:t> prodaja sitnih predmeta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sr-Latn-RS" sz="2000" b="1" i="0" spc="100" dirty="0">
                <a:latin typeface="+mj-lt"/>
                <a:ea typeface="+mj-ea"/>
                <a:cs typeface="+mj-cs"/>
              </a:rPr>
              <a:t> pranje šoferšajbni</a:t>
            </a:r>
          </a:p>
          <a:p>
            <a:pPr>
              <a:lnSpc>
                <a:spcPct val="100000"/>
              </a:lnSpc>
            </a:pPr>
            <a:r>
              <a:rPr lang="sr-Latn-RS" b="1" spc="100" dirty="0">
                <a:latin typeface="+mj-lt"/>
                <a:ea typeface="+mj-ea"/>
                <a:cs typeface="+mj-cs"/>
              </a:rPr>
              <a:t>Diskriminacija i socijalna isključenost</a:t>
            </a:r>
          </a:p>
          <a:p>
            <a:pPr>
              <a:lnSpc>
                <a:spcPct val="100000"/>
              </a:lnSpc>
            </a:pPr>
            <a:r>
              <a:rPr lang="sr-Latn-RS" b="1" spc="100" dirty="0">
                <a:latin typeface="+mj-lt"/>
                <a:ea typeface="+mj-ea"/>
                <a:cs typeface="+mj-cs"/>
              </a:rPr>
              <a:t>Izložena su rizicima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73CCF-7F17-7759-7BC8-2422BE1BF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r="28240" b="-1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3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B16F9-F892-ED36-F555-AC67465C4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B511C-1F3E-EB47-4A56-78E4AB9A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43000"/>
            <a:ext cx="457200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r-Latn-RS" sz="3300" dirty="0">
                <a:solidFill>
                  <a:srgbClr val="FFFFFF"/>
                </a:solidFill>
              </a:rPr>
              <a:t>Deca u uličnoj situaciji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sr-Latn-RS" sz="3300" dirty="0">
                <a:solidFill>
                  <a:srgbClr val="FFFFFF"/>
                </a:solidFill>
              </a:rPr>
              <a:t>su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sr-Latn-RS" sz="3300" dirty="0">
                <a:solidFill>
                  <a:srgbClr val="FFFFFF"/>
                </a:solidFill>
              </a:rPr>
              <a:t>hrabra</a:t>
            </a:r>
            <a:r>
              <a:rPr lang="en-US" sz="3300" dirty="0">
                <a:solidFill>
                  <a:srgbClr val="FFFFFF"/>
                </a:solidFill>
              </a:rPr>
              <a:t>, </a:t>
            </a:r>
            <a:r>
              <a:rPr lang="sr-Latn-RS" sz="3300" dirty="0">
                <a:solidFill>
                  <a:srgbClr val="FFFFFF"/>
                </a:solidFill>
              </a:rPr>
              <a:t>snalažljiva</a:t>
            </a:r>
            <a:r>
              <a:rPr lang="en-US" sz="3300" dirty="0">
                <a:solidFill>
                  <a:srgbClr val="FFFFFF"/>
                </a:solidFill>
              </a:rPr>
              <a:t>, </a:t>
            </a:r>
            <a:r>
              <a:rPr lang="sr-Latn-RS" sz="3300" dirty="0">
                <a:solidFill>
                  <a:srgbClr val="FFFFFF"/>
                </a:solidFill>
              </a:rPr>
              <a:t>vredna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sr-Latn-RS" sz="3300" dirty="0">
                <a:solidFill>
                  <a:srgbClr val="FFFFFF"/>
                </a:solidFill>
              </a:rPr>
              <a:t>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sr-Latn-RS" sz="3300" dirty="0">
                <a:solidFill>
                  <a:srgbClr val="FFFFFF"/>
                </a:solidFill>
              </a:rPr>
              <a:t>razigrana</a:t>
            </a:r>
            <a:r>
              <a:rPr lang="en-US" sz="3300" dirty="0">
                <a:solidFill>
                  <a:srgbClr val="FFFFFF"/>
                </a:solidFill>
              </a:rPr>
              <a:t>, </a:t>
            </a:r>
            <a:r>
              <a:rPr lang="sr-Latn-RS" sz="3300" dirty="0">
                <a:solidFill>
                  <a:srgbClr val="FFFFFF"/>
                </a:solidFill>
              </a:rPr>
              <a:t>ali</a:t>
            </a:r>
            <a:r>
              <a:rPr lang="en-US" sz="3300" dirty="0">
                <a:solidFill>
                  <a:srgbClr val="FFFFFF"/>
                </a:solidFill>
              </a:rPr>
              <a:t> i... </a:t>
            </a:r>
            <a:r>
              <a:rPr lang="sr-Latn-RS" sz="3300" dirty="0">
                <a:solidFill>
                  <a:srgbClr val="FFFFFF"/>
                </a:solidFill>
              </a:rPr>
              <a:t>marginalizovana</a:t>
            </a:r>
            <a:r>
              <a:rPr lang="en-US" sz="3300" dirty="0">
                <a:solidFill>
                  <a:srgbClr val="FFFFFF"/>
                </a:solidFill>
              </a:rPr>
              <a:t>, </a:t>
            </a:r>
            <a:r>
              <a:rPr lang="sr-Latn-RS" sz="3300" dirty="0">
                <a:solidFill>
                  <a:srgbClr val="FFFFFF"/>
                </a:solidFill>
              </a:rPr>
              <a:t>socijalno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sr-Latn-RS" sz="3300" dirty="0">
                <a:solidFill>
                  <a:srgbClr val="FFFFFF"/>
                </a:solidFill>
              </a:rPr>
              <a:t>isključena</a:t>
            </a:r>
            <a:r>
              <a:rPr lang="en-US" sz="3300" dirty="0">
                <a:solidFill>
                  <a:srgbClr val="FFFFFF"/>
                </a:solidFill>
              </a:rPr>
              <a:t>, </a:t>
            </a:r>
            <a:r>
              <a:rPr lang="sr-Latn-RS" sz="3300" dirty="0">
                <a:solidFill>
                  <a:srgbClr val="FFFFFF"/>
                </a:solidFill>
              </a:rPr>
              <a:t>ekstremno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sr-Latn-RS" sz="3300" dirty="0">
                <a:solidFill>
                  <a:srgbClr val="FFFFFF"/>
                </a:solidFill>
              </a:rPr>
              <a:t>siromašna</a:t>
            </a:r>
            <a:r>
              <a:rPr lang="en-US" sz="3300" dirty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9" name="Straight Connector 11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B7CAFA-2BE3-2468-D92E-E8418AE4E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269" r="1" b="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8325" y="2532834"/>
            <a:ext cx="43097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r-Latn-RS" sz="2000" b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Rizik od beskućništva</a:t>
            </a:r>
            <a:endParaRPr lang="en-GB" sz="2000" b="1" spc="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182880" lvl="1" indent="-18288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r-Latn-RS" sz="2000" b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Zajednički problemi</a:t>
            </a:r>
            <a:endParaRPr lang="en-GB" sz="2000" b="1" spc="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182880" lvl="1" indent="-18288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r-Latn-RS" sz="2000" b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Uvažavanje razlika između dece u uličnoj situaciji i beskućnika</a:t>
            </a:r>
            <a:endParaRPr lang="en-GB" sz="2000" b="1" spc="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182880" lvl="1" indent="-18288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r-Latn-RS" sz="2000" b="1" spc="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Opšti komentar br.21 UN Komiteta za prava deteta</a:t>
            </a:r>
          </a:p>
        </p:txBody>
      </p:sp>
    </p:spTree>
    <p:extLst>
      <p:ext uri="{BB962C8B-B14F-4D97-AF65-F5344CB8AC3E}">
        <p14:creationId xmlns:p14="http://schemas.microsoft.com/office/powerpoint/2010/main" val="2775960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tree, person, red&#10;&#10;Description automatically generated">
            <a:extLst>
              <a:ext uri="{FF2B5EF4-FFF2-40B4-BE49-F238E27FC236}">
                <a16:creationId xmlns:a16="http://schemas.microsoft.com/office/drawing/2014/main" id="{21AFCED4-2635-45AC-866B-4F9044CCB1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" b="1004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828E5B-9EDE-4D1D-8C59-333EDC952C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E2F64-8081-453F-A108-6B46D646F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3513151"/>
            <a:ext cx="8714346" cy="1334069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r>
              <a:rPr lang="en-GB" sz="6000" b="1">
                <a:solidFill>
                  <a:srgbClr val="FFFF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Hvala na pažnji</a:t>
            </a:r>
            <a:endParaRPr lang="en-GB" sz="6000" b="1">
              <a:solidFill>
                <a:srgbClr val="FFFF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AEACA-2980-4630-96B3-31FF06666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162507"/>
            <a:ext cx="8714346" cy="77109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>
                <a:solidFill>
                  <a:srgbClr val="FFFFFF"/>
                </a:solidFill>
              </a:rPr>
              <a:t>Centar za integraciju mladih</a:t>
            </a:r>
          </a:p>
          <a:p>
            <a:pPr>
              <a:lnSpc>
                <a:spcPct val="90000"/>
              </a:lnSpc>
            </a:pPr>
            <a:r>
              <a:rPr lang="en-GB" sz="2000">
                <a:solidFill>
                  <a:srgbClr val="FFFFFF"/>
                </a:solidFill>
              </a:rPr>
              <a:t>2022.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6E7048-86CF-445D-8846-414F144FD8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75209" y="5016207"/>
            <a:ext cx="8618129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7079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</TotalTime>
  <Words>165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Avenir Next LT Pro</vt:lpstr>
      <vt:lpstr>Calibri</vt:lpstr>
      <vt:lpstr>Sitka Banner</vt:lpstr>
      <vt:lpstr>Times New Roman</vt:lpstr>
      <vt:lpstr>HeadlinesVTI</vt:lpstr>
      <vt:lpstr>Deca u uličnoj situaciji</vt:lpstr>
      <vt:lpstr>PowerPoint Presentation</vt:lpstr>
      <vt:lpstr>Životne okolnosti i karakteristike dece u uličnoj situaciji</vt:lpstr>
      <vt:lpstr>PowerPoint Presentation</vt:lpstr>
      <vt:lpstr>Život dece u uličnoj situaciji </vt:lpstr>
      <vt:lpstr>Deca u uličnoj situaciji su hrabra, snalažljiva, vredna i razigrana, ali i... marginalizovana, socijalno isključena, ekstremno siromašna.</vt:lpstr>
      <vt:lpstr>PowerPoint Presentation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Podrška nastavnicima koji rade sa osetljivim kategorijama učenika</dc:title>
  <dc:creator>Marko Tosic</dc:creator>
  <cp:lastModifiedBy>Tatjana Rakić</cp:lastModifiedBy>
  <cp:revision>21</cp:revision>
  <dcterms:created xsi:type="dcterms:W3CDTF">2022-05-26T11:58:31Z</dcterms:created>
  <dcterms:modified xsi:type="dcterms:W3CDTF">2023-01-23T14:07:57Z</dcterms:modified>
</cp:coreProperties>
</file>