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182" autoAdjust="0"/>
  </p:normalViewPr>
  <p:slideViewPr>
    <p:cSldViewPr snapToGrid="0">
      <p:cViewPr varScale="1">
        <p:scale>
          <a:sx n="92" d="100"/>
          <a:sy n="92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E7953-5332-4217-A316-702558F9BD6B}" type="datetimeFigureOut">
              <a:rPr lang="sr-Latn-RS" smtClean="0"/>
              <a:t>23.1.2023.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81978-0B9F-4CCA-A53B-5853DDB306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452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81978-0B9F-4CCA-A53B-5853DDB306D9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707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81978-0B9F-4CCA-A53B-5853DDB306D9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848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81978-0B9F-4CCA-A53B-5853DDB306D9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070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r-Latn-R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81978-0B9F-4CCA-A53B-5853DDB306D9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388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81978-0B9F-4CCA-A53B-5853DDB306D9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569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81978-0B9F-4CCA-A53B-5853DDB306D9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264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81978-0B9F-4CCA-A53B-5853DDB306D9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76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3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880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623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3164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559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921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352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44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1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5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1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0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5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4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1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1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75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1" y="367089"/>
            <a:ext cx="9194723" cy="6121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758" y="4414535"/>
            <a:ext cx="5355027" cy="863499"/>
          </a:xfrm>
        </p:spPr>
        <p:txBody>
          <a:bodyPr>
            <a:normAutofit/>
          </a:bodyPr>
          <a:lstStyle/>
          <a:p>
            <a:r>
              <a:rPr lang="sr-Latn-RS" sz="4000" b="1" u="sng" dirty="0" smtClean="0">
                <a:solidFill>
                  <a:schemeClr val="bg1"/>
                </a:solidFill>
              </a:rPr>
              <a:t>Beskućništvo u Srbiji</a:t>
            </a:r>
            <a:endParaRPr lang="sr-Latn-RS" sz="4000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4758" y="5278034"/>
            <a:ext cx="8825658" cy="86142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bg1"/>
                </a:solidFill>
              </a:rPr>
              <a:t>mapiranje problema</a:t>
            </a:r>
            <a:endParaRPr lang="sr-Latn-R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293" y="852915"/>
            <a:ext cx="9404723" cy="1400530"/>
          </a:xfrm>
        </p:spPr>
        <p:txBody>
          <a:bodyPr/>
          <a:lstStyle/>
          <a:p>
            <a:r>
              <a:rPr lang="sr-Latn-RS" b="1" u="sng" dirty="0" smtClean="0"/>
              <a:t>Uzroci beskućništva</a:t>
            </a:r>
            <a:endParaRPr lang="sr-Latn-R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36877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sr-Latn-RS" sz="2400" dirty="0" smtClean="0"/>
              <a:t>Siromaštvo.</a:t>
            </a:r>
          </a:p>
          <a:p>
            <a:r>
              <a:rPr lang="sr-Latn-RS" sz="2400" dirty="0" smtClean="0"/>
              <a:t>Neadekvatne stambene politike, pravo na adekvatno stanovanje prepušteno tržištu.</a:t>
            </a:r>
          </a:p>
          <a:p>
            <a:r>
              <a:rPr lang="sr-Latn-RS" sz="2400" dirty="0" smtClean="0"/>
              <a:t>Potkapacitiran sistem socijalne zaštite koji ne uspeva da obuhvati sve kojima je potrebna pomoć.</a:t>
            </a:r>
          </a:p>
          <a:p>
            <a:r>
              <a:rPr lang="sr-Latn-RS" sz="2400" dirty="0"/>
              <a:t>Nedovoljno </a:t>
            </a:r>
            <a:r>
              <a:rPr lang="en-US" sz="2400" dirty="0" err="1"/>
              <a:t>razvijen</a:t>
            </a:r>
            <a:r>
              <a:rPr lang="en-US" sz="2400" dirty="0"/>
              <a:t> </a:t>
            </a:r>
            <a:r>
              <a:rPr lang="en-US" sz="2400" dirty="0" err="1"/>
              <a:t>sistemski</a:t>
            </a:r>
            <a:r>
              <a:rPr lang="en-US" sz="2400" dirty="0"/>
              <a:t> </a:t>
            </a:r>
            <a:r>
              <a:rPr lang="en-US" sz="2400" dirty="0" err="1"/>
              <a:t>odgovor</a:t>
            </a:r>
            <a:r>
              <a:rPr lang="sr-Latn-RS" sz="2400" dirty="0"/>
              <a:t> </a:t>
            </a:r>
            <a:r>
              <a:rPr lang="en-US" sz="2400" dirty="0"/>
              <a:t>u </a:t>
            </a:r>
            <a:r>
              <a:rPr lang="en-US" sz="2400" dirty="0" err="1"/>
              <a:t>oblasti</a:t>
            </a:r>
            <a:r>
              <a:rPr lang="en-US" sz="2400" dirty="0"/>
              <a:t> </a:t>
            </a:r>
            <a:r>
              <a:rPr lang="sr-Latn-RS" sz="2400" dirty="0"/>
              <a:t>zaštite mentalnog </a:t>
            </a:r>
            <a:r>
              <a:rPr lang="sr-Latn-RS" sz="2400" dirty="0" smtClean="0"/>
              <a:t>zdravlja. </a:t>
            </a:r>
            <a:endParaRPr lang="sr-Latn-RS" sz="2400" dirty="0"/>
          </a:p>
          <a:p>
            <a:r>
              <a:rPr lang="sr-Latn-RS" sz="2400" dirty="0" smtClean="0"/>
              <a:t>Višedecenijsko slabljenje </a:t>
            </a:r>
            <a:r>
              <a:rPr lang="sr-Latn-RS" sz="2400" dirty="0"/>
              <a:t>mreža solidarnosti u društvu (prijatelji, porodica, </a:t>
            </a:r>
            <a:r>
              <a:rPr lang="sr-Latn-RS" sz="2400" dirty="0" smtClean="0"/>
              <a:t>komšiluk</a:t>
            </a:r>
            <a:r>
              <a:rPr lang="sr-Latn-RS" sz="2400" dirty="0"/>
              <a:t>, radni kolektivi, sistem socijalne zaštite i dr.)</a:t>
            </a:r>
            <a:endParaRPr 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342324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293" y="709265"/>
            <a:ext cx="9404723" cy="1400530"/>
          </a:xfrm>
        </p:spPr>
        <p:txBody>
          <a:bodyPr/>
          <a:lstStyle/>
          <a:p>
            <a:r>
              <a:rPr lang="sr-Latn-RS" b="1" u="sng" dirty="0" smtClean="0"/>
              <a:t>Razmere problema</a:t>
            </a:r>
            <a:endParaRPr lang="sr-Latn-R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917290"/>
            <a:ext cx="8946541" cy="4195481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Metodologija popisa ne daje tačne podatke, broj osoba u situaciji beskućništva potcenjen: 445 primarnih i 17842 sekundarnih (RZS).</a:t>
            </a:r>
          </a:p>
          <a:p>
            <a:r>
              <a:rPr lang="sr-Latn-RS" sz="2400" dirty="0" smtClean="0"/>
              <a:t>Beskućnici nisu samo ljudi koji žive na ulici – ETHOS tipologija.</a:t>
            </a:r>
          </a:p>
          <a:p>
            <a:r>
              <a:rPr lang="sr-Latn-RS" sz="2400" dirty="0" smtClean="0"/>
              <a:t>Stambena ugroženost: </a:t>
            </a:r>
            <a:r>
              <a:rPr lang="sr-Cyrl-RS" sz="2400" dirty="0" smtClean="0"/>
              <a:t>60% </a:t>
            </a:r>
            <a:r>
              <a:rPr lang="sr-Latn-RS" sz="2400" dirty="0" smtClean="0"/>
              <a:t>domaćinstava u Srbiji ne može da priušti zakup stana na tržištu (MGSI).</a:t>
            </a:r>
          </a:p>
          <a:p>
            <a:r>
              <a:rPr lang="sr-Latn-RS" sz="2400" dirty="0" smtClean="0"/>
              <a:t>Nedovoljno podatka → nedostatak javnih politika (nalaz Specijalne izvestiteljke UN za adekvatno stanovanje; MGSI).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7306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18" y="1063895"/>
            <a:ext cx="10015793" cy="1400530"/>
          </a:xfrm>
        </p:spPr>
        <p:txBody>
          <a:bodyPr/>
          <a:lstStyle/>
          <a:p>
            <a:r>
              <a:rPr lang="sr-Latn-RS" sz="3200" b="1" u="sng" dirty="0" smtClean="0"/>
              <a:t>Uskraćena prava – pristup ličnim dokumentima</a:t>
            </a:r>
            <a:endParaRPr lang="sr-Latn-R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618" y="1523529"/>
            <a:ext cx="8946541" cy="4195481"/>
          </a:xfrm>
        </p:spPr>
        <p:txBody>
          <a:bodyPr>
            <a:noAutofit/>
          </a:bodyPr>
          <a:lstStyle/>
          <a:p>
            <a:endParaRPr lang="sr-Latn-RS" sz="2400" dirty="0" smtClean="0"/>
          </a:p>
          <a:p>
            <a:r>
              <a:rPr lang="sr-Latn-RS" sz="2400" dirty="0" smtClean="0"/>
              <a:t>Zakon o prebivalištu i boravištu građana – prijava na adresi CSR. </a:t>
            </a:r>
          </a:p>
          <a:p>
            <a:r>
              <a:rPr lang="sr-Latn-RS" sz="2400" dirty="0" smtClean="0"/>
              <a:t>Terenska provera nije realan zahtev.</a:t>
            </a:r>
          </a:p>
          <a:p>
            <a:r>
              <a:rPr lang="sr-Latn-RS" sz="2400" dirty="0"/>
              <a:t>Centar nema pravo da odbije zahtev (Odluka Ustavnog suda </a:t>
            </a:r>
            <a:r>
              <a:rPr lang="sr-Cyrl-RS" sz="2400" dirty="0"/>
              <a:t>640/2019</a:t>
            </a:r>
            <a:r>
              <a:rPr lang="sr-Latn-RS" sz="2400" dirty="0" smtClean="0"/>
              <a:t>).</a:t>
            </a:r>
          </a:p>
          <a:p>
            <a:r>
              <a:rPr lang="sr-Latn-RS" sz="2400" dirty="0"/>
              <a:t>Neusglašenost evidencije CSR i PU</a:t>
            </a:r>
            <a:r>
              <a:rPr lang="sr-Latn-RS" sz="2400" dirty="0" smtClean="0"/>
              <a:t>.</a:t>
            </a:r>
          </a:p>
          <a:p>
            <a:r>
              <a:rPr lang="sr-Latn-RS" sz="2400" dirty="0" smtClean="0"/>
              <a:t>Često diskriminatorna i mesecima duga procedura.</a:t>
            </a:r>
          </a:p>
          <a:p>
            <a:r>
              <a:rPr lang="sr-Latn-RS" sz="2400" dirty="0" smtClean="0"/>
              <a:t>Uskraćeno pravo pristupa socijalnoj zaštiti, zdravstvenoj zaštiti, pravo na rad,  biračko pravo i dr.</a:t>
            </a:r>
          </a:p>
        </p:txBody>
      </p:sp>
    </p:spTree>
    <p:extLst>
      <p:ext uri="{BB962C8B-B14F-4D97-AF65-F5344CB8AC3E}">
        <p14:creationId xmlns:p14="http://schemas.microsoft.com/office/powerpoint/2010/main" val="10598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1523529"/>
            <a:ext cx="9887777" cy="1400530"/>
          </a:xfrm>
        </p:spPr>
        <p:txBody>
          <a:bodyPr/>
          <a:lstStyle/>
          <a:p>
            <a:r>
              <a:rPr lang="sr-Latn-RS" sz="3600" b="1" u="sng" dirty="0" smtClean="0"/>
              <a:t>Uskraćena prava – smeštaj i stanovanje</a:t>
            </a:r>
            <a:endParaRPr lang="sr-Latn-R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36350"/>
            <a:ext cx="10086056" cy="4195481"/>
          </a:xfrm>
        </p:spPr>
        <p:txBody>
          <a:bodyPr>
            <a:noAutofit/>
          </a:bodyPr>
          <a:lstStyle/>
          <a:p>
            <a:endParaRPr lang="sr-Latn-RS" sz="2400" dirty="0" smtClean="0"/>
          </a:p>
          <a:p>
            <a:endParaRPr lang="sr-Latn-RS" sz="2400" dirty="0" smtClean="0"/>
          </a:p>
          <a:p>
            <a:r>
              <a:rPr lang="sr-Latn-RS" sz="2400" dirty="0" smtClean="0"/>
              <a:t>Otvaranje noćnog centra u Beogradu dobar korak napred. </a:t>
            </a:r>
          </a:p>
          <a:p>
            <a:r>
              <a:rPr lang="sr-Latn-RS" sz="2400" dirty="0" smtClean="0"/>
              <a:t>Prihvatilište u Beogradu – privremeni smeštaj, otežan pristup.</a:t>
            </a:r>
          </a:p>
          <a:p>
            <a:r>
              <a:rPr lang="sr-Latn-RS" sz="2400" dirty="0" smtClean="0"/>
              <a:t>U Srbiji oko 13-16 pihvatilišta nedovoljnog kapaciteta (MGSI).</a:t>
            </a:r>
          </a:p>
          <a:p>
            <a:r>
              <a:rPr lang="sr-Latn-RS" sz="2400" dirty="0" smtClean="0"/>
              <a:t>Fond socijalnih stanova nedovoljan, socijalno stanovanje nepriuštivo, na snazi „porez na siromaštvo“ (preporuke Komiteta UN za ESKP).</a:t>
            </a:r>
          </a:p>
          <a:p>
            <a:pPr marL="0" indent="0">
              <a:buNone/>
            </a:pPr>
            <a:endParaRPr lang="sr-Latn-RS" sz="2400" dirty="0" smtClean="0"/>
          </a:p>
          <a:p>
            <a:endParaRPr 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44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1053394"/>
            <a:ext cx="9404723" cy="1400530"/>
          </a:xfrm>
        </p:spPr>
        <p:txBody>
          <a:bodyPr/>
          <a:lstStyle/>
          <a:p>
            <a:r>
              <a:rPr lang="sr-Latn-RS" sz="4000" b="1" u="sng" dirty="0" smtClean="0"/>
              <a:t>Uskraćena prava – mentalno zdravlje</a:t>
            </a:r>
            <a:endParaRPr lang="sr-Latn-R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53659"/>
            <a:ext cx="8946541" cy="4195481"/>
          </a:xfrm>
        </p:spPr>
        <p:txBody>
          <a:bodyPr>
            <a:normAutofit lnSpcReduction="10000"/>
          </a:bodyPr>
          <a:lstStyle/>
          <a:p>
            <a:endParaRPr lang="sr-Latn-RS" sz="2400" dirty="0" smtClean="0"/>
          </a:p>
          <a:p>
            <a:r>
              <a:rPr lang="sr-Latn-RS" sz="2300" dirty="0" smtClean="0"/>
              <a:t>44% osoba koje se nalaze u situaciji primarnog beskućništva imaju probleme sa mentalnim zdravljem (RZS).</a:t>
            </a:r>
          </a:p>
          <a:p>
            <a:r>
              <a:rPr lang="sr-Latn-RS" sz="2400" dirty="0"/>
              <a:t>Otežan pristup zdravstvenoj zaštiti, uključujući usluge zaštite mentalnog zdravlja.</a:t>
            </a:r>
          </a:p>
          <a:p>
            <a:r>
              <a:rPr lang="sr-Latn-RS" sz="2400" dirty="0"/>
              <a:t>Pristup Prihvatilištu uslovljen psihijatrijskom procenom pogodnosti osobe za kolektivni smeštaj i uskraćen osobama po okončanju produženog lečenja u KPB „dr Laza Lazarević“.</a:t>
            </a:r>
          </a:p>
          <a:p>
            <a:r>
              <a:rPr lang="sr-Latn-RS" sz="2300" dirty="0" smtClean="0"/>
              <a:t>Nisu prepoznati kao posebna ugrožena grupa ili kategorija osiguranika iako su u stanju ekstremne deprivacije.</a:t>
            </a:r>
            <a:endParaRPr lang="sr-Latn-RS" sz="2300" dirty="0"/>
          </a:p>
          <a:p>
            <a:endParaRPr 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3255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293" y="826791"/>
            <a:ext cx="9404723" cy="1400530"/>
          </a:xfrm>
        </p:spPr>
        <p:txBody>
          <a:bodyPr/>
          <a:lstStyle/>
          <a:p>
            <a:r>
              <a:rPr lang="sr-Latn-RS" b="1" u="sng" dirty="0" smtClean="0"/>
              <a:t>Predloženi koraci napred</a:t>
            </a:r>
            <a:endParaRPr lang="sr-Latn-R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306" y="1334551"/>
            <a:ext cx="9940696" cy="4195481"/>
          </a:xfrm>
        </p:spPr>
        <p:txBody>
          <a:bodyPr>
            <a:noAutofit/>
          </a:bodyPr>
          <a:lstStyle/>
          <a:p>
            <a:endParaRPr lang="sr-Latn-RS" sz="1900" dirty="0" smtClean="0"/>
          </a:p>
          <a:p>
            <a:r>
              <a:rPr lang="sr-Latn-RS" sz="1900" dirty="0" smtClean="0"/>
              <a:t>Utvrđivanje adekvatne metodologije za popis osoba u situaciji beskućništva.</a:t>
            </a:r>
          </a:p>
          <a:p>
            <a:r>
              <a:rPr lang="sr-Latn-RS" sz="1900" dirty="0"/>
              <a:t>Prepoznati ljude u situaciji beskućništva kao posebno ugroženu društvenu grupu i tome </a:t>
            </a:r>
            <a:r>
              <a:rPr lang="sr-Latn-RS" sz="1900" dirty="0" smtClean="0"/>
              <a:t>prilagoditi usluge socijalne zaštite</a:t>
            </a:r>
            <a:r>
              <a:rPr lang="sr-Latn-RS" sz="1900" dirty="0"/>
              <a:t> </a:t>
            </a:r>
            <a:r>
              <a:rPr lang="sr-Latn-RS" sz="1900" dirty="0" smtClean="0"/>
              <a:t>– višestruka ranjivost.</a:t>
            </a:r>
          </a:p>
          <a:p>
            <a:r>
              <a:rPr lang="sr-Latn-RS" sz="1900" dirty="0" smtClean="0"/>
              <a:t>Olakšati pristup ličnim dokumentima uz doslednu primenu Zakona o prebivalištu i boravištu građana.</a:t>
            </a:r>
          </a:p>
          <a:p>
            <a:r>
              <a:rPr lang="sr-Latn-RS" sz="1900" dirty="0" smtClean="0"/>
              <a:t>Uvesti pristupačne noćne i dnevne centre kao standardizovanu uslugu socijalne zaštite, povećati kapacitete postojećih.</a:t>
            </a:r>
          </a:p>
          <a:p>
            <a:r>
              <a:rPr lang="sr-Latn-RS" sz="1900" dirty="0" smtClean="0"/>
              <a:t>Edukacija </a:t>
            </a:r>
            <a:r>
              <a:rPr lang="sr-Latn-RS" sz="1900" dirty="0"/>
              <a:t>i senzibilzacija radnika javnog i civilnog sektora za rad sa osobama u situaciji </a:t>
            </a:r>
            <a:r>
              <a:rPr lang="sr-Latn-RS" sz="1900" dirty="0" smtClean="0"/>
              <a:t>beskućništva (terenski rad i mulidisciplinarni pristup).</a:t>
            </a:r>
          </a:p>
          <a:p>
            <a:r>
              <a:rPr lang="sr-Latn-RS" sz="1900" dirty="0" smtClean="0"/>
              <a:t>Povećati fond priuštivih socijalnih stanova.</a:t>
            </a:r>
            <a:endParaRPr lang="sr-Latn-RS" sz="1900" dirty="0"/>
          </a:p>
          <a:p>
            <a:r>
              <a:rPr lang="sr-Latn-RS" sz="1900" dirty="0" smtClean="0"/>
              <a:t>Uključiti osobe u situaciji beskućništva u društveni dijalog.</a:t>
            </a:r>
          </a:p>
          <a:p>
            <a:r>
              <a:rPr lang="sr-Latn-RS" sz="1900" dirty="0"/>
              <a:t>Sistemsko rešavanje problema koje prevazilazi „</a:t>
            </a:r>
            <a:r>
              <a:rPr lang="sr-Latn-RS" sz="1900" dirty="0" smtClean="0"/>
              <a:t>charity“ model.</a:t>
            </a:r>
          </a:p>
          <a:p>
            <a:endParaRPr lang="sr-Latn-RS" sz="1900" dirty="0" smtClean="0"/>
          </a:p>
          <a:p>
            <a:endParaRPr lang="sr-Latn-RS" sz="1900" dirty="0" smtClean="0"/>
          </a:p>
        </p:txBody>
      </p:sp>
    </p:spTree>
    <p:extLst>
      <p:ext uri="{BB962C8B-B14F-4D97-AF65-F5344CB8AC3E}">
        <p14:creationId xmlns:p14="http://schemas.microsoft.com/office/powerpoint/2010/main" val="5328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2026</TotalTime>
  <Words>455</Words>
  <Application>Microsoft Office PowerPoint</Application>
  <PresentationFormat>Widescreen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Beskućništvo u Srbiji</vt:lpstr>
      <vt:lpstr>Uzroci beskućništva</vt:lpstr>
      <vt:lpstr>Razmere problema</vt:lpstr>
      <vt:lpstr>Uskraćena prava – pristup ličnim dokumentima</vt:lpstr>
      <vt:lpstr>Uskraćena prava – smeštaj i stanovanje</vt:lpstr>
      <vt:lpstr>Uskraćena prava – mentalno zdravlje</vt:lpstr>
      <vt:lpstr>Predloženi koraci napred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Beskućništvo u Srbiji</dc:title>
  <dc:creator>ema stepanović</dc:creator>
  <cp:lastModifiedBy>Tatjana Rakić</cp:lastModifiedBy>
  <cp:revision>53</cp:revision>
  <dcterms:created xsi:type="dcterms:W3CDTF">2022-12-15T12:09:34Z</dcterms:created>
  <dcterms:modified xsi:type="dcterms:W3CDTF">2023-01-23T14:08:12Z</dcterms:modified>
</cp:coreProperties>
</file>